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3"/>
  </p:notesMasterIdLst>
  <p:sldIdLst>
    <p:sldId id="2110" r:id="rId6"/>
    <p:sldId id="2327" r:id="rId7"/>
    <p:sldId id="256" r:id="rId8"/>
    <p:sldId id="257" r:id="rId9"/>
    <p:sldId id="258" r:id="rId10"/>
    <p:sldId id="272" r:id="rId11"/>
    <p:sldId id="274" r:id="rId12"/>
    <p:sldId id="275" r:id="rId13"/>
    <p:sldId id="292" r:id="rId14"/>
    <p:sldId id="2325" r:id="rId15"/>
    <p:sldId id="264" r:id="rId16"/>
    <p:sldId id="276" r:id="rId17"/>
    <p:sldId id="260" r:id="rId18"/>
    <p:sldId id="261" r:id="rId19"/>
    <p:sldId id="259" r:id="rId20"/>
    <p:sldId id="2111" r:id="rId21"/>
    <p:sldId id="232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orient="horz" pos="4003" userDrawn="1">
          <p15:clr>
            <a:srgbClr val="A4A3A4"/>
          </p15:clr>
        </p15:guide>
        <p15:guide id="4" orient="horz" pos="461">
          <p15:clr>
            <a:srgbClr val="A4A3A4"/>
          </p15:clr>
        </p15:guide>
        <p15:guide id="5" orient="horz" pos="2246">
          <p15:clr>
            <a:srgbClr val="A4A3A4"/>
          </p15:clr>
        </p15:guide>
        <p15:guide id="6" orient="horz" pos="3139">
          <p15:clr>
            <a:srgbClr val="A4A3A4"/>
          </p15:clr>
        </p15:guide>
        <p15:guide id="7" orient="horz" pos="1382" userDrawn="1">
          <p15:clr>
            <a:srgbClr val="A4A3A4"/>
          </p15:clr>
        </p15:guide>
        <p15:guide id="8" pos="5616">
          <p15:clr>
            <a:srgbClr val="A4A3A4"/>
          </p15:clr>
        </p15:guide>
        <p15:guide id="9" pos="173">
          <p15:clr>
            <a:srgbClr val="A4A3A4"/>
          </p15:clr>
        </p15:guide>
        <p15:guide id="10" pos="3427">
          <p15:clr>
            <a:srgbClr val="A4A3A4"/>
          </p15:clr>
        </p15:guide>
        <p15:guide id="11" pos="4522" userDrawn="1">
          <p15:clr>
            <a:srgbClr val="A4A3A4"/>
          </p15:clr>
        </p15:guide>
        <p15:guide id="12" pos="1210" userDrawn="1">
          <p15:clr>
            <a:srgbClr val="A4A3A4"/>
          </p15:clr>
        </p15:guide>
        <p15:guide id="13" pos="23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EA7200"/>
    <a:srgbClr val="CC0099"/>
    <a:srgbClr val="FF7C05"/>
    <a:srgbClr val="F99323"/>
    <a:srgbClr val="DD5F13"/>
    <a:srgbClr val="FAA74A"/>
    <a:srgbClr val="FB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04A7E2-DDB9-44CA-963C-7D9A08F37B25}" v="237" dt="2023-12-07T14:27:17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09" autoAdjust="0"/>
    <p:restoredTop sz="94629" autoAdjust="0"/>
  </p:normalViewPr>
  <p:slideViewPr>
    <p:cSldViewPr snapToObjects="1">
      <p:cViewPr varScale="1">
        <p:scale>
          <a:sx n="105" d="100"/>
          <a:sy n="105" d="100"/>
        </p:scale>
        <p:origin x="696" y="108"/>
      </p:cViewPr>
      <p:guideLst>
        <p:guide orient="horz" pos="288"/>
        <p:guide orient="horz" pos="4319"/>
        <p:guide orient="horz" pos="4003"/>
        <p:guide orient="horz" pos="461"/>
        <p:guide orient="horz" pos="2246"/>
        <p:guide orient="horz" pos="3139"/>
        <p:guide orient="horz" pos="1382"/>
        <p:guide pos="5616"/>
        <p:guide pos="173"/>
        <p:guide pos="3427"/>
        <p:guide pos="4522"/>
        <p:guide pos="1210"/>
        <p:guide pos="23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8885F-5915-42B1-B2D6-798AB6C54CD0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90935-5EC9-44AD-B24B-D53AECE5B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0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90935-5EC9-44AD-B24B-D53AECE5B0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1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AB7816B6-E5C6-ECE0-2550-E076B011A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1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25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8071-9EEA-4295-8A6D-F68D884788CD}" type="datetimeFigureOut">
              <a:rPr lang="en-US" smtClean="0"/>
              <a:t>1/17/2024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89C19-E0C2-47FB-80BB-C8644D8BC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emva.gov/comppla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5CFC5C-8D27-5EA7-5EED-5A225F095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7"/>
            <a:ext cx="9144000" cy="6853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07FF2-B444-BC07-1820-C028C6E1E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40" y="1188720"/>
            <a:ext cx="6476621" cy="51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6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A36166-E6F4-5A1E-7E7D-CF5F9D31DD77}"/>
              </a:ext>
            </a:extLst>
          </p:cNvPr>
          <p:cNvSpPr txBox="1"/>
          <p:nvPr/>
        </p:nvSpPr>
        <p:spPr>
          <a:xfrm>
            <a:off x="548640" y="365760"/>
            <a:ext cx="6083300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Sylfaen" panose="010A0502050306030303" pitchFamily="18" charset="0"/>
              </a:defRPr>
            </a:lvl1pPr>
          </a:lstStyle>
          <a:p>
            <a:r>
              <a:rPr lang="en-US" dirty="0"/>
              <a:t>SUCCESS STORIES!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6877E-3BBB-B173-F1B1-41E0078BD991}"/>
              </a:ext>
            </a:extLst>
          </p:cNvPr>
          <p:cNvSpPr txBox="1"/>
          <p:nvPr/>
        </p:nvSpPr>
        <p:spPr>
          <a:xfrm>
            <a:off x="625239" y="1408431"/>
            <a:ext cx="392906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spc="-15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defRPr>
            </a:lvl1pPr>
            <a:lvl2pPr marL="800100" lvl="1" indent="-3429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  <a:defRPr sz="2200" b="0" spc="-15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defRPr>
            </a:lvl2pPr>
          </a:lstStyle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Streetscape implementation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Roanoke College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Roanoke River Greenway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Library, farmers market, brewery, coffee, and pizza - ingredients of success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Great neighborhoods on well connected streets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A beautiful mountain setting 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Nice buildings, churches, and parks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Sports and recreation tourism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Hard work and investment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850F98-2AF6-DFF7-C5B0-377B66378048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C3D738F-F716-EC32-8C10-B306860355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0" r="29028"/>
          <a:stretch/>
        </p:blipFill>
        <p:spPr>
          <a:xfrm>
            <a:off x="4754881" y="1596857"/>
            <a:ext cx="3840480" cy="4590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045EAC-524C-B63C-A00C-F18D5AE8BCE9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  <p:pic>
        <p:nvPicPr>
          <p:cNvPr id="6" name="Picture 5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74EB432B-BD87-CB97-5C63-359BAF2E1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05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A36166-E6F4-5A1E-7E7D-CF5F9D31DD77}"/>
              </a:ext>
            </a:extLst>
          </p:cNvPr>
          <p:cNvSpPr txBox="1"/>
          <p:nvPr/>
        </p:nvSpPr>
        <p:spPr>
          <a:xfrm>
            <a:off x="548640" y="411480"/>
            <a:ext cx="60833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Sylfaen" panose="010A0502050306030303" pitchFamily="18" charset="0"/>
              </a:defRPr>
            </a:lvl1pPr>
          </a:lstStyle>
          <a:p>
            <a:r>
              <a:rPr lang="en-US" dirty="0"/>
              <a:t>Keys to a great outcome: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2BEAF-1C85-87F9-600D-4374C8BB6BBE}"/>
              </a:ext>
            </a:extLst>
          </p:cNvPr>
          <p:cNvSpPr txBox="1"/>
          <p:nvPr/>
        </p:nvSpPr>
        <p:spPr>
          <a:xfrm>
            <a:off x="642937" y="1634074"/>
            <a:ext cx="3929063" cy="5960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spc="-15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defRPr>
            </a:lvl1pPr>
            <a:lvl2pPr marL="800100" lvl="1" indent="-3429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  <a:defRPr sz="2200" b="0" spc="-15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defRPr>
            </a:lvl2pPr>
          </a:lstStyle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Meaningful community and stakeholder participation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Stakeholder participation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Bringing elected officials along with the process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Plans that reflect analysis and community participation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Transparency and collaboration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Champions for the effort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Focusing in on those things that can make a tangible difference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2A30EBB-B93F-D89D-F062-B7A49C33329B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CF18B84-40D2-B5C8-460B-9E73152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00" r="21000"/>
          <a:stretch/>
        </p:blipFill>
        <p:spPr>
          <a:xfrm>
            <a:off x="4983480" y="1649806"/>
            <a:ext cx="3721768" cy="3963190"/>
          </a:xfrm>
          <a:prstGeom prst="rect">
            <a:avLst/>
          </a:prstGeom>
        </p:spPr>
      </p:pic>
      <p:pic>
        <p:nvPicPr>
          <p:cNvPr id="8" name="Picture 7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52F5EF1A-5B1B-9C98-D7B1-9028E5BFF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40C1E-CED0-F77F-7856-1BBF38E2132C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1171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638" y="374582"/>
            <a:ext cx="8640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ylfaen" panose="010A0502050306030303" pitchFamily="18" charset="0"/>
              </a:rPr>
              <a:t>Existing planning efforts will support our work: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73" y="1328690"/>
            <a:ext cx="701259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lvl="1" indent="0">
              <a:lnSpc>
                <a:spcPct val="150000"/>
              </a:lnSpc>
              <a:buFont typeface="Arial" panose="020B0604020202020204" pitchFamily="34" charset="0"/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b="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2012 Comprehensive Plan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b="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Roanoke Valley Greenways Plan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b="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The Downtown Plan 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b="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Downtown Plan Needs Assessment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b="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RVAMPO Bikeway Plan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b="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Roanoke Valley Transit Vision Plan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b="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Regional Transportation Plan 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US" sz="2200" b="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Regional Housing Market Study 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endParaRPr lang="en-US" sz="2200" b="0" spc="-150" dirty="0">
              <a:solidFill>
                <a:schemeClr val="bg1">
                  <a:lumMod val="50000"/>
                </a:schemeClr>
              </a:solidFill>
              <a:cs typeface="Latha" panose="020B0604020202020204" pitchFamily="34" charset="0"/>
            </a:endParaRPr>
          </a:p>
          <a:p>
            <a:r>
              <a:rPr lang="en-US" sz="2200" spc="-150" dirty="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7881" y="743915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DD5F13"/>
              </a:solidFill>
              <a:latin typeface="Univers 57 Condensed" pitchFamily="34" charset="0"/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  <a:latin typeface="Univers 47 CondensedLigh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514" y="5723026"/>
            <a:ext cx="85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We can focus on gaps and be strategic and action oriented.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0454C-00CF-4AF2-B5E0-5151AF4B4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25833"/>
          <a:stretch/>
        </p:blipFill>
        <p:spPr>
          <a:xfrm>
            <a:off x="4735371" y="1588786"/>
            <a:ext cx="3859989" cy="37033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9D5686-860A-A38F-A78C-D59771F61B62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8C37E8AC-A87C-99CA-2144-D2039CE66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CF30C4-7D78-A576-B211-95784E829DCE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3544251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A36166-E6F4-5A1E-7E7D-CF5F9D31DD77}"/>
              </a:ext>
            </a:extLst>
          </p:cNvPr>
          <p:cNvSpPr txBox="1"/>
          <p:nvPr/>
        </p:nvSpPr>
        <p:spPr>
          <a:xfrm>
            <a:off x="548640" y="421294"/>
            <a:ext cx="7210579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Sylfaen" panose="010A0502050306030303" pitchFamily="18" charset="0"/>
              </a:defRPr>
            </a:lvl1pPr>
          </a:lstStyle>
          <a:p>
            <a:r>
              <a:rPr lang="en-US" dirty="0"/>
              <a:t>Process leads to predictable outcomes: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6877E-3BBB-B173-F1B1-41E0078BD991}"/>
              </a:ext>
            </a:extLst>
          </p:cNvPr>
          <p:cNvSpPr txBox="1"/>
          <p:nvPr/>
        </p:nvSpPr>
        <p:spPr>
          <a:xfrm>
            <a:off x="636546" y="1622718"/>
            <a:ext cx="3929063" cy="521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 spc="-15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defRPr>
            </a:lvl1pPr>
            <a:lvl2pPr marL="800100" lvl="1" indent="-3429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  <a:defRPr sz="2200" b="0" spc="-15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defRPr>
            </a:lvl2pPr>
          </a:lstStyle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Foundation based on previous and ongoing work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Articulate what the words mean with plans and diagrams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Analytical logic + community input + application of experience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Simple, compelling, easy to read document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dirty="0"/>
              <a:t>Action plan that creates accountability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978F9-77DC-E2FC-86A0-9D8824169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55" r="32476"/>
          <a:stretch/>
        </p:blipFill>
        <p:spPr>
          <a:xfrm>
            <a:off x="4784867" y="1731547"/>
            <a:ext cx="3823061" cy="386216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FD2F87-CDCE-DE87-5640-8CB506F66AD6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73B28679-3D7B-45D0-D9D3-0588B7183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B5DCB-0F88-A0A3-5F85-9FBC24AC3952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93897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A36166-E6F4-5A1E-7E7D-CF5F9D31DD77}"/>
              </a:ext>
            </a:extLst>
          </p:cNvPr>
          <p:cNvSpPr txBox="1"/>
          <p:nvPr/>
        </p:nvSpPr>
        <p:spPr>
          <a:xfrm>
            <a:off x="548640" y="320040"/>
            <a:ext cx="60833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Sylfaen" panose="010A0502050306030303" pitchFamily="18" charset="0"/>
              </a:defRPr>
            </a:lvl1pPr>
          </a:lstStyle>
          <a:p>
            <a:r>
              <a:rPr lang="en-US" dirty="0"/>
              <a:t>Community Process: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77F92-962F-EF7C-BACD-B9599A740485}"/>
              </a:ext>
            </a:extLst>
          </p:cNvPr>
          <p:cNvSpPr txBox="1"/>
          <p:nvPr/>
        </p:nvSpPr>
        <p:spPr>
          <a:xfrm>
            <a:off x="551497" y="1508760"/>
            <a:ext cx="4111943" cy="580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 sz="2200" spc="-15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defRPr>
            </a:lvl1pPr>
            <a:lvl2pPr marL="800100" lvl="1" indent="-342900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  <a:defRPr sz="2200" b="0" spc="-150">
                <a:solidFill>
                  <a:schemeClr val="bg1">
                    <a:lumMod val="50000"/>
                  </a:schemeClr>
                </a:solidFill>
                <a:cs typeface="Latha" panose="020B0604020202020204" pitchFamily="34" charset="0"/>
              </a:defRPr>
            </a:lvl2pPr>
          </a:lstStyle>
          <a:p>
            <a:r>
              <a:rPr lang="en-US" dirty="0"/>
              <a:t>Mix of methods </a:t>
            </a:r>
          </a:p>
          <a:p>
            <a:r>
              <a:rPr lang="en-US" dirty="0"/>
              <a:t>Polling </a:t>
            </a:r>
          </a:p>
          <a:p>
            <a:r>
              <a:rPr lang="en-US" dirty="0"/>
              <a:t>Community workshops</a:t>
            </a:r>
          </a:p>
          <a:p>
            <a:r>
              <a:rPr lang="en-US" dirty="0"/>
              <a:t>Face to face meetings</a:t>
            </a:r>
          </a:p>
          <a:p>
            <a:r>
              <a:rPr lang="en-US" dirty="0"/>
              <a:t>Presence at community events</a:t>
            </a:r>
          </a:p>
          <a:p>
            <a:r>
              <a:rPr lang="en-US" dirty="0"/>
              <a:t>Ambassadors</a:t>
            </a:r>
          </a:p>
          <a:p>
            <a:r>
              <a:rPr lang="en-US" dirty="0"/>
              <a:t>Direct mail</a:t>
            </a:r>
          </a:p>
          <a:p>
            <a:r>
              <a:rPr lang="en-US" dirty="0"/>
              <a:t>Web site / virtual meetings </a:t>
            </a:r>
          </a:p>
          <a:p>
            <a:r>
              <a:rPr lang="en-US" dirty="0"/>
              <a:t>Chip Game</a:t>
            </a:r>
          </a:p>
          <a:p>
            <a:r>
              <a:rPr lang="en-US" dirty="0"/>
              <a:t>Business, social, cultural, educational, &amp; neighborhood group meetings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8F1862-F9BA-E06D-3BB7-E7A40A50F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29" b="6502"/>
          <a:stretch/>
        </p:blipFill>
        <p:spPr>
          <a:xfrm>
            <a:off x="4937760" y="1623748"/>
            <a:ext cx="3780784" cy="408769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D81D907-CF75-7D2C-A325-D9714870DD4E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Picture 4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7CAD30F4-EF98-523B-96BB-BCFB2E102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7AC97-6779-0078-084F-E44EEEDCA4D6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13606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9FF3EE-0368-D998-A637-E1A233D27D8B}"/>
              </a:ext>
            </a:extLst>
          </p:cNvPr>
          <p:cNvSpPr/>
          <p:nvPr/>
        </p:nvSpPr>
        <p:spPr>
          <a:xfrm>
            <a:off x="777240" y="4160520"/>
            <a:ext cx="228600" cy="13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82ECB-783E-6CB1-E8D7-FD8A5495AB55}"/>
              </a:ext>
            </a:extLst>
          </p:cNvPr>
          <p:cNvSpPr/>
          <p:nvPr/>
        </p:nvSpPr>
        <p:spPr>
          <a:xfrm>
            <a:off x="2423160" y="4123157"/>
            <a:ext cx="228600" cy="13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4F139-FA56-AFAD-1C58-0F4A2E50A373}"/>
              </a:ext>
            </a:extLst>
          </p:cNvPr>
          <p:cNvSpPr txBox="1"/>
          <p:nvPr/>
        </p:nvSpPr>
        <p:spPr>
          <a:xfrm>
            <a:off x="2651760" y="4983480"/>
            <a:ext cx="166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PLACE HOLDER </a:t>
            </a:r>
          </a:p>
        </p:txBody>
      </p:sp>
      <p:pic>
        <p:nvPicPr>
          <p:cNvPr id="7" name="Picture 6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D90427C6-9DB9-793A-A5B5-A6EE24CFB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B82F7B-80AE-F6FB-F68F-114FCCD846EF}"/>
              </a:ext>
            </a:extLst>
          </p:cNvPr>
          <p:cNvSpPr/>
          <p:nvPr/>
        </p:nvSpPr>
        <p:spPr>
          <a:xfrm>
            <a:off x="274638" y="374582"/>
            <a:ext cx="8640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ylfaen" panose="010A0502050306030303" pitchFamily="18" charset="0"/>
              </a:rPr>
              <a:t>A process that will be inclusive and transparent</a:t>
            </a:r>
          </a:p>
        </p:txBody>
      </p:sp>
      <p:pic>
        <p:nvPicPr>
          <p:cNvPr id="9" name="Picture 8" descr="A diagram of a timeline&#10;&#10;Description automatically generated with medium confidence">
            <a:extLst>
              <a:ext uri="{FF2B5EF4-FFF2-40B4-BE49-F238E27FC236}">
                <a16:creationId xmlns:a16="http://schemas.microsoft.com/office/drawing/2014/main" id="{49C28EC0-35F6-2A79-DDC2-9F6042143D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64"/>
          <a:stretch/>
        </p:blipFill>
        <p:spPr>
          <a:xfrm>
            <a:off x="0" y="1645919"/>
            <a:ext cx="9144000" cy="47414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30C5D5-D56F-26FF-CF6C-41306FEAEFF7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52E18E4-89EB-5803-C39F-EA02E59B131D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1650911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86F6EA1D-D3D1-2FE7-6756-7EFCF5B05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3A53F3-AF3F-A3E5-5AE5-5F347749DBD9}"/>
              </a:ext>
            </a:extLst>
          </p:cNvPr>
          <p:cNvSpPr/>
          <p:nvPr/>
        </p:nvSpPr>
        <p:spPr>
          <a:xfrm>
            <a:off x="274638" y="374582"/>
            <a:ext cx="8640764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Sylfaen" panose="010A0502050306030303" pitchFamily="18" charset="0"/>
              </a:rPr>
              <a:t>We need your enthusiastic participation!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Sylfaen" panose="010A0502050306030303" pitchFamily="18" charset="0"/>
              </a:rPr>
              <a:t>Follow our progress from our website: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BEF424-03CD-F5A2-CAF5-E1B76B16EFFD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089992-AC0B-8ABC-3533-8B8C2BD5DD3C}"/>
              </a:ext>
            </a:extLst>
          </p:cNvPr>
          <p:cNvCxnSpPr/>
          <p:nvPr/>
        </p:nvCxnSpPr>
        <p:spPr>
          <a:xfrm>
            <a:off x="455997" y="1615202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6BDC27-F032-D7C3-BBF0-0A977F685641}"/>
              </a:ext>
            </a:extLst>
          </p:cNvPr>
          <p:cNvSpPr txBox="1"/>
          <p:nvPr/>
        </p:nvSpPr>
        <p:spPr>
          <a:xfrm>
            <a:off x="1235201" y="2767280"/>
            <a:ext cx="6719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linkClick r:id="rId3"/>
              </a:rPr>
              <a:t>www.salemva.gov/compplan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523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86F6EA1D-D3D1-2FE7-6756-7EFCF5B05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3A53F3-AF3F-A3E5-5AE5-5F347749DBD9}"/>
              </a:ext>
            </a:extLst>
          </p:cNvPr>
          <p:cNvSpPr/>
          <p:nvPr/>
        </p:nvSpPr>
        <p:spPr>
          <a:xfrm>
            <a:off x="274638" y="374582"/>
            <a:ext cx="864076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Sylfaen"/>
              </a:rPr>
              <a:t>Help us refine this draft Vision Statement: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BEF424-03CD-F5A2-CAF5-E1B76B16EFFD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C378D-845A-3C31-080F-D7A39A057198}"/>
              </a:ext>
            </a:extLst>
          </p:cNvPr>
          <p:cNvSpPr txBox="1"/>
          <p:nvPr/>
        </p:nvSpPr>
        <p:spPr>
          <a:xfrm>
            <a:off x="944479" y="1566110"/>
            <a:ext cx="7285121" cy="29601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Salem is a beautiful and proud mountain city. Our people are our greatest assets, and our “small-town” feel defines our character. Our commitment to nature and the outdoors, historic neighborhoods, community services, sports, and best in class schools foster a pride of place and a unique quality of life that is shared by all our citizens. As we encounter change, we will together respond in the “Salem Way” - wisely learning from our history and embracing the future with a fresh mindset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722E57-84A7-6B4A-E8EF-D41F3B0425BB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81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8A79A1-A6CE-E71C-2C47-9E1919CF748D}"/>
              </a:ext>
            </a:extLst>
          </p:cNvPr>
          <p:cNvSpPr txBox="1"/>
          <p:nvPr/>
        </p:nvSpPr>
        <p:spPr>
          <a:xfrm>
            <a:off x="623272" y="420188"/>
            <a:ext cx="60833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600" b="1">
                <a:solidFill>
                  <a:srgbClr val="002060"/>
                </a:solidFill>
                <a:latin typeface="Sylfaen" panose="010A0502050306030303" pitchFamily="18" charset="0"/>
              </a:defRPr>
            </a:lvl1pPr>
          </a:lstStyle>
          <a:p>
            <a:r>
              <a:rPr lang="en-US" sz="3200" dirty="0"/>
              <a:t>Agenda: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193D08-A501-722B-97C7-65BFFA6B56EC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ADDA551-AE44-A377-11BB-F00B22592750}"/>
              </a:ext>
            </a:extLst>
          </p:cNvPr>
          <p:cNvSpPr txBox="1"/>
          <p:nvPr/>
        </p:nvSpPr>
        <p:spPr>
          <a:xfrm>
            <a:off x="548640" y="1828800"/>
            <a:ext cx="7955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Introduction Presentation: 15-20 minutes</a:t>
            </a:r>
          </a:p>
          <a:p>
            <a:pPr marL="342900" indent="-342900">
              <a:buAutoNum type="arabicPeriod"/>
            </a:pPr>
            <a:r>
              <a:rPr lang="en-US" sz="2400" dirty="0"/>
              <a:t>Open Dialogue: 10 minutes</a:t>
            </a:r>
          </a:p>
          <a:p>
            <a:pPr marL="342900" indent="-342900">
              <a:buAutoNum type="arabicPeriod"/>
            </a:pPr>
            <a:r>
              <a:rPr lang="en-US" sz="2400" dirty="0"/>
              <a:t>Table Exercise: Work on Vision Statement: 30 minutes</a:t>
            </a:r>
          </a:p>
          <a:p>
            <a:pPr marL="342900" indent="-342900">
              <a:buAutoNum type="arabicPeriod"/>
            </a:pPr>
            <a:r>
              <a:rPr lang="en-US" sz="2400" dirty="0"/>
              <a:t>Presentation: “What is a Corridor Study”: 10- 15 minutes</a:t>
            </a:r>
          </a:p>
          <a:p>
            <a:pPr marL="342900" indent="-342900">
              <a:buAutoNum type="arabicPeriod"/>
            </a:pPr>
            <a:r>
              <a:rPr lang="en-US" sz="2400" dirty="0"/>
              <a:t>Open Dialogue: 5 minutes</a:t>
            </a:r>
          </a:p>
          <a:p>
            <a:pPr marL="342900" indent="-342900">
              <a:buAutoNum type="arabicPeriod"/>
            </a:pPr>
            <a:r>
              <a:rPr lang="en-US" sz="2400" dirty="0"/>
              <a:t>Live Polling: 30 minutes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4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66877E-3BBB-B173-F1B1-41E0078BD991}"/>
              </a:ext>
            </a:extLst>
          </p:cNvPr>
          <p:cNvSpPr txBox="1"/>
          <p:nvPr/>
        </p:nvSpPr>
        <p:spPr>
          <a:xfrm>
            <a:off x="395939" y="1554480"/>
            <a:ext cx="4724701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cs typeface="Latha" panose="020B0604020202020204" pitchFamily="34" charset="0"/>
              </a:defRPr>
            </a:lvl1pPr>
            <a:lvl2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defRPr>
            </a:lvl2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collaborative group with decades of comprehensive planning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Best in class partners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Focused on comprehensive plans that add value and create ROI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Committed to community and stakeholder engagement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Innovators in comprehensive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Planner with design and implementation experience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Experience and a passion for working with smaller towns and cities</a:t>
            </a:r>
          </a:p>
          <a:p>
            <a:endParaRPr lang="en-US" sz="2100" dirty="0"/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7EAF8181-8F14-4ADE-2EB4-225952B09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304" y="1681348"/>
            <a:ext cx="1612608" cy="2080265"/>
          </a:xfrm>
          <a:prstGeom prst="rect">
            <a:avLst/>
          </a:prstGeom>
        </p:spPr>
      </p:pic>
      <p:pic>
        <p:nvPicPr>
          <p:cNvPr id="8" name="Image">
            <a:extLst>
              <a:ext uri="{FF2B5EF4-FFF2-40B4-BE49-F238E27FC236}">
                <a16:creationId xmlns:a16="http://schemas.microsoft.com/office/drawing/2014/main" id="{1E69D52A-7FFC-FE17-D279-36ACE4D48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911" y="1691100"/>
            <a:ext cx="1612608" cy="2086715"/>
          </a:xfrm>
          <a:prstGeom prst="rect">
            <a:avLst/>
          </a:prstGeom>
        </p:spPr>
      </p:pic>
      <p:pic>
        <p:nvPicPr>
          <p:cNvPr id="9" name="Image">
            <a:extLst>
              <a:ext uri="{FF2B5EF4-FFF2-40B4-BE49-F238E27FC236}">
                <a16:creationId xmlns:a16="http://schemas.microsoft.com/office/drawing/2014/main" id="{DB52BAF3-5C61-6B14-3729-997F67A18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305" y="3751861"/>
            <a:ext cx="3225215" cy="219173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E90F309-8EDC-DB68-E55F-3E347C6978C7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124C3AE-B1B1-C4CE-94F8-F86EC641C3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953" y="159730"/>
            <a:ext cx="900329" cy="1008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73C328-1D23-5D8A-35F0-05F0425AA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802" y="133381"/>
            <a:ext cx="900329" cy="1017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97B98A-F1C2-CCE5-2D73-2FF95B07F5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8" r="59387" b="56161"/>
          <a:stretch/>
        </p:blipFill>
        <p:spPr>
          <a:xfrm>
            <a:off x="7645735" y="91024"/>
            <a:ext cx="949625" cy="1110136"/>
          </a:xfrm>
          <a:prstGeom prst="rect">
            <a:avLst/>
          </a:prstGeom>
        </p:spPr>
      </p:pic>
      <p:pic>
        <p:nvPicPr>
          <p:cNvPr id="15" name="Picture 14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B2C2E78F-8AB2-1131-D58B-5C7FDF3408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442906"/>
            <a:ext cx="3847100" cy="580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FFAEA-8048-2C3F-DF61-909BA9D7AC16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1297175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A36166-E6F4-5A1E-7E7D-CF5F9D31DD77}"/>
              </a:ext>
            </a:extLst>
          </p:cNvPr>
          <p:cNvSpPr txBox="1"/>
          <p:nvPr/>
        </p:nvSpPr>
        <p:spPr>
          <a:xfrm>
            <a:off x="623272" y="420188"/>
            <a:ext cx="60833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600" b="1">
                <a:solidFill>
                  <a:srgbClr val="002060"/>
                </a:solidFill>
                <a:latin typeface="Sylfaen" panose="010A0502050306030303" pitchFamily="18" charset="0"/>
              </a:defRPr>
            </a:lvl1pPr>
          </a:lstStyle>
          <a:p>
            <a:r>
              <a:rPr lang="en-US" sz="3200" dirty="0"/>
              <a:t>Our Experiences: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6877E-3BBB-B173-F1B1-41E0078BD991}"/>
              </a:ext>
            </a:extLst>
          </p:cNvPr>
          <p:cNvSpPr txBox="1"/>
          <p:nvPr/>
        </p:nvSpPr>
        <p:spPr>
          <a:xfrm>
            <a:off x="377466" y="1523600"/>
            <a:ext cx="4103094" cy="4534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cs typeface="Latha" panose="020B0604020202020204" pitchFamily="34" charset="0"/>
              </a:defRPr>
            </a:lvl1pPr>
            <a:lvl2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defRPr>
            </a:lvl2pPr>
          </a:lstStyle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Plans for small towns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Mountain towns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Downtown plans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Corridor master plans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Mixed use neighborhoods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TOD (transit and trail oriented)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Parks and open space planning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Green infrastructure 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Streetscapes and public space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0F077-9E69-F901-FD78-E5DEAC2A3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2" t="14451" r="40862" b="2954"/>
          <a:stretch/>
        </p:blipFill>
        <p:spPr>
          <a:xfrm>
            <a:off x="4662301" y="1563722"/>
            <a:ext cx="4390259" cy="409747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6449EB3-1710-FD73-4A15-340E750D588D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DA6BE436-359D-890C-C836-ED5BFA433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ED7547-5F34-A33C-14E0-C1C8B05F0785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272075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2606" y="241507"/>
            <a:ext cx="86527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Sylfaen" panose="010A0502050306030303" pitchFamily="18" charset="0"/>
              </a:rPr>
              <a:t>A COMPREHENSIVE PLAN is a long-range tool to establish and guide city-wide policy decisions over several years: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620" y="1292875"/>
            <a:ext cx="79829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A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unified vision and set of aspirations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The impetus for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actions, legislation, planning, financing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A resource to help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guide decision making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Latha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Integrates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existing planning work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Integrates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best and current practices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Highlights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strengths, challenges and opportunities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Outlines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specific goals, strategies and actions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Latha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Establishes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priorities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 to devote its energy and resources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Inspires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new plans and ordinances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Is created by citizen and stakeholder input </a:t>
            </a:r>
          </a:p>
          <a:p>
            <a:r>
              <a:rPr lang="en-US" sz="2000" dirty="0">
                <a:cs typeface="Latha" panose="020B0604020202020204" pitchFamily="34" charset="0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7881" y="743915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DD5F13"/>
              </a:solidFill>
              <a:latin typeface="Univers 57 Condensed" pitchFamily="34" charset="0"/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  <a:latin typeface="Univers 47 CondensedLight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E6C8EB-0F37-C92A-211D-8EA58668E397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E3F70322-88E4-1C96-2474-90E59CEE0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1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1691640" y="1530758"/>
            <a:ext cx="5364645" cy="4897257"/>
          </a:xfrm>
          <a:prstGeom prst="ellipse">
            <a:avLst/>
          </a:prstGeom>
          <a:solidFill>
            <a:schemeClr val="accent6">
              <a:lumMod val="20000"/>
              <a:lumOff val="80000"/>
              <a:alpha val="62000"/>
            </a:schemeClr>
          </a:solidFill>
          <a:ln w="63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4638" y="374583"/>
            <a:ext cx="86407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Sylfaen" panose="010A0502050306030303" pitchFamily="18" charset="0"/>
              </a:rPr>
              <a:t>A COMPLETE COMMUNITY Functions in 4 “Realms”</a:t>
            </a:r>
          </a:p>
          <a:p>
            <a:r>
              <a:rPr lang="en-US" sz="2600" b="1" dirty="0">
                <a:solidFill>
                  <a:srgbClr val="002060"/>
                </a:solidFill>
                <a:latin typeface="Sylfaen" panose="010A0502050306030303" pitchFamily="18" charset="0"/>
              </a:rPr>
              <a:t>A successful Comprehensive Plan leverages them forward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1942045" y="3604448"/>
            <a:ext cx="1864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57 Condensed" pitchFamily="34" charset="0"/>
              </a:rPr>
              <a:t>ECONOMIC</a:t>
            </a:r>
            <a:endParaRPr lang="en-US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4492128" y="3604448"/>
            <a:ext cx="2828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57 Condensed" pitchFamily="34" charset="0"/>
              </a:rPr>
              <a:t>ENVIRONMENTAL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87714" y="6100745"/>
            <a:ext cx="1578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57 Condensed" pitchFamily="34" charset="0"/>
              </a:rPr>
              <a:t>SOCIETAL</a:t>
            </a:r>
            <a:endParaRPr lang="en-US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5047247" y="6100745"/>
            <a:ext cx="1718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nivers 57 Condensed" pitchFamily="34" charset="0"/>
              </a:rPr>
              <a:t>CULTURAL</a:t>
            </a:r>
            <a:endParaRPr lang="en-US" sz="28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56DEB5-88BD-5671-9CE6-A07FD9AE9961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D1C119D7-406E-22B3-F09F-7E50F40D6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5A391D-B37B-CA8C-F30B-2FD47747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74"/>
          <a:stretch/>
        </p:blipFill>
        <p:spPr>
          <a:xfrm>
            <a:off x="4892040" y="1762460"/>
            <a:ext cx="1773117" cy="18433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51772B-0781-ACEA-AA49-272EA359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20" r="7542"/>
          <a:stretch/>
        </p:blipFill>
        <p:spPr>
          <a:xfrm>
            <a:off x="4882426" y="4153724"/>
            <a:ext cx="1884134" cy="19817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A9DCA7-60BD-5119-6861-02406149BC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65"/>
          <a:stretch/>
        </p:blipFill>
        <p:spPr>
          <a:xfrm>
            <a:off x="2076480" y="1709605"/>
            <a:ext cx="1759527" cy="18559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D09D2E-5616-731B-CD0F-CC4C189834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24" r="21441"/>
          <a:stretch/>
        </p:blipFill>
        <p:spPr>
          <a:xfrm>
            <a:off x="2087714" y="4152888"/>
            <a:ext cx="1759527" cy="19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8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638" y="374583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ylfaen" panose="010A0502050306030303" pitchFamily="18" charset="0"/>
              </a:rPr>
              <a:t>And considers ELEMENTS such as: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973" y="1606214"/>
            <a:ext cx="6655947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lvl="1" indent="0">
              <a:lnSpc>
                <a:spcPct val="150000"/>
              </a:lnSpc>
              <a:buFont typeface="Arial" panose="020B0604020202020204" pitchFamily="34" charset="0"/>
              <a:buNone/>
              <a:defRPr sz="2000"/>
            </a:lvl2pPr>
          </a:lstStyle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Population changes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Economic development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Natural resources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Cultural resources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Community facilities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Housing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Land use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Transportation</a:t>
            </a: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sz="2400" i="0" kern="0" dirty="0">
                <a:solidFill>
                  <a:srgbClr val="53535A"/>
                </a:solidFill>
                <a:effectLst/>
                <a:latin typeface="+mj-lt"/>
                <a:cs typeface="Latha" panose="020B0604020202020204" pitchFamily="34" charset="0"/>
              </a:rPr>
              <a:t>Priority investment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+mj-lt"/>
              <a:cs typeface="Lath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7881" y="743915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DD5F13"/>
              </a:solidFill>
              <a:latin typeface="Univers 57 Condensed" pitchFamily="34" charset="0"/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  <a:latin typeface="Univers 47 CondensedLight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0518F7-2013-692F-4903-2FC71E1D7D58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Picture 3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47628A7F-9A7E-6F7D-D380-2F8DE36E3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DE04B-E60A-57DA-204A-BB508EEA2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24" r="9125"/>
          <a:stretch/>
        </p:blipFill>
        <p:spPr>
          <a:xfrm>
            <a:off x="4480560" y="1884715"/>
            <a:ext cx="4138587" cy="3749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93CB49-E8A9-9C85-BEAE-2B454A5AEFDD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2876065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148" y="374583"/>
            <a:ext cx="7725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ylfaen" panose="010A0502050306030303" pitchFamily="18" charset="0"/>
              </a:rPr>
              <a:t>A Comprehensive Plan, however, is NOT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" y="1467706"/>
            <a:ext cx="676019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lvl="1" indent="0">
              <a:lnSpc>
                <a:spcPct val="150000"/>
              </a:lnSpc>
              <a:buFont typeface="Arial" panose="020B0604020202020204" pitchFamily="34" charset="0"/>
              <a:buNone/>
              <a:defRPr sz="2400" b="1">
                <a:solidFill>
                  <a:schemeClr val="accent6"/>
                </a:solidFill>
              </a:defRPr>
            </a:lvl2pPr>
          </a:lstStyle>
          <a:p>
            <a:pPr lvl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•	A Zoning Code</a:t>
            </a:r>
          </a:p>
          <a:p>
            <a:pPr lvl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•	A Transportation Study</a:t>
            </a:r>
          </a:p>
          <a:p>
            <a:pPr lvl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•	A Policy on Affordable Housing</a:t>
            </a:r>
          </a:p>
          <a:p>
            <a:pPr lvl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•	A Market Study</a:t>
            </a:r>
          </a:p>
          <a:p>
            <a:pPr lvl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•	An Economic Development Plan</a:t>
            </a:r>
          </a:p>
          <a:p>
            <a:pPr lvl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•	A Branding Plan</a:t>
            </a:r>
          </a:p>
          <a:p>
            <a:pPr lvl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cs typeface="Latha" panose="020B0604020202020204" pitchFamily="34" charset="0"/>
              </a:rPr>
              <a:t>•	A Greenways Plan</a:t>
            </a:r>
          </a:p>
          <a:p>
            <a:pPr lvl="1"/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cs typeface="Latha" panose="020B0604020202020204" pitchFamily="34" charset="0"/>
            </a:endParaRPr>
          </a:p>
          <a:p>
            <a:r>
              <a:rPr lang="en-US" sz="2200" dirty="0">
                <a:cs typeface="Latha" panose="020B0604020202020204" pitchFamily="34" charset="0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7881" y="743915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DD5F13"/>
              </a:solidFill>
              <a:latin typeface="Univers 57 Condensed" pitchFamily="34" charset="0"/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  <a:latin typeface="Univers 47 CondensedLigh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394" y="5524090"/>
            <a:ext cx="8657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Sylfaen" panose="010A0502050306030303" pitchFamily="18" charset="0"/>
              </a:rPr>
              <a:t>It rides above these things and provides the vision and impetus for them and other plans and policies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8E32E4-737E-C226-AC4F-79E36C0285D5}"/>
              </a:ext>
            </a:extLst>
          </p:cNvPr>
          <p:cNvCxnSpPr/>
          <p:nvPr/>
        </p:nvCxnSpPr>
        <p:spPr>
          <a:xfrm>
            <a:off x="365760" y="1264281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Picture 4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8D863B76-31FE-5642-03B5-6B61CE922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BE4B2-9E8D-0489-B58F-F5E589A3F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0" r="18154"/>
          <a:stretch/>
        </p:blipFill>
        <p:spPr>
          <a:xfrm>
            <a:off x="5352124" y="1427153"/>
            <a:ext cx="3243236" cy="40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1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97881" y="743915"/>
            <a:ext cx="301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>
              <a:solidFill>
                <a:srgbClr val="DD5F13"/>
              </a:solidFill>
              <a:latin typeface="Univers 57 Condensed" pitchFamily="34" charset="0"/>
            </a:endParaRPr>
          </a:p>
          <a:p>
            <a:endParaRPr lang="en-US" sz="1400" dirty="0">
              <a:solidFill>
                <a:schemeClr val="accent6">
                  <a:lumMod val="75000"/>
                </a:schemeClr>
              </a:solidFill>
              <a:latin typeface="Univers 47 CondensedLight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ED9ABE-CE93-4768-A180-98584C23B708}"/>
              </a:ext>
            </a:extLst>
          </p:cNvPr>
          <p:cNvGrpSpPr/>
          <p:nvPr/>
        </p:nvGrpSpPr>
        <p:grpSpPr>
          <a:xfrm>
            <a:off x="486394" y="695326"/>
            <a:ext cx="4696118" cy="3877367"/>
            <a:chOff x="486393" y="877513"/>
            <a:chExt cx="4884163" cy="40326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11BEA7-57BA-4939-9234-C7D3EE9F4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36" r="16144"/>
            <a:stretch/>
          </p:blipFill>
          <p:spPr>
            <a:xfrm>
              <a:off x="486393" y="888604"/>
              <a:ext cx="2328071" cy="218572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5E6EAB-3CD0-4481-A353-D08AE295C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87"/>
            <a:stretch/>
          </p:blipFill>
          <p:spPr>
            <a:xfrm>
              <a:off x="2971800" y="877513"/>
              <a:ext cx="2398756" cy="218572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C5AEEC-9262-4B9A-8E65-B4EE9D97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628" y="3193190"/>
              <a:ext cx="2301837" cy="17169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0100C4-9C4F-4B6B-B960-5AB2E0F86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800" y="3177450"/>
              <a:ext cx="2398756" cy="171694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485A06-8DE7-46E8-8338-22035B098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464" y="570751"/>
            <a:ext cx="1854584" cy="4289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ACB20A-E1BF-4A58-AD57-55800BDFAD6F}"/>
              </a:ext>
            </a:extLst>
          </p:cNvPr>
          <p:cNvSpPr/>
          <p:nvPr/>
        </p:nvSpPr>
        <p:spPr>
          <a:xfrm>
            <a:off x="486394" y="5352174"/>
            <a:ext cx="4696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Comprehensive Plan = </a:t>
            </a:r>
          </a:p>
          <a:p>
            <a:r>
              <a:rPr lang="en-US" sz="2400" b="1" dirty="0">
                <a:solidFill>
                  <a:srgbClr val="00206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What Kind of Cake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3BC63C-A9EA-4142-953C-3F0EEC1730C1}"/>
              </a:ext>
            </a:extLst>
          </p:cNvPr>
          <p:cNvSpPr/>
          <p:nvPr/>
        </p:nvSpPr>
        <p:spPr>
          <a:xfrm>
            <a:off x="5508161" y="5337039"/>
            <a:ext cx="34531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Zoning and Land Use </a:t>
            </a:r>
          </a:p>
          <a:p>
            <a:r>
              <a:rPr lang="en-US" sz="2400" b="1" dirty="0">
                <a:solidFill>
                  <a:srgbClr val="002060"/>
                </a:solidFill>
                <a:latin typeface="Sylfaen" panose="010A0502050306030303" pitchFamily="18" charset="0"/>
                <a:cs typeface="Arial" panose="020B0604020202020204" pitchFamily="34" charset="0"/>
              </a:rPr>
              <a:t>Regulations = The Recipe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AEFF1DC-EBE8-905D-5D19-5A70E601734E}"/>
              </a:ext>
            </a:extLst>
          </p:cNvPr>
          <p:cNvCxnSpPr/>
          <p:nvPr/>
        </p:nvCxnSpPr>
        <p:spPr>
          <a:xfrm>
            <a:off x="365760" y="5162615"/>
            <a:ext cx="8229600" cy="0"/>
          </a:xfrm>
          <a:prstGeom prst="line">
            <a:avLst/>
          </a:prstGeom>
          <a:ln w="25400">
            <a:solidFill>
              <a:srgbClr val="C1AD7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icture 6" descr="A green letter on a white background&#10;&#10;Description automatically generated">
            <a:extLst>
              <a:ext uri="{FF2B5EF4-FFF2-40B4-BE49-F238E27FC236}">
                <a16:creationId xmlns:a16="http://schemas.microsoft.com/office/drawing/2014/main" id="{71B668CF-68D5-124B-275A-82D0491D1C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6479271"/>
            <a:ext cx="1645920" cy="248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068B0A-5E48-C5C3-E0BB-55C6C0B8D019}"/>
              </a:ext>
            </a:extLst>
          </p:cNvPr>
          <p:cNvSpPr txBox="1"/>
          <p:nvPr/>
        </p:nvSpPr>
        <p:spPr>
          <a:xfrm>
            <a:off x="182880" y="6446521"/>
            <a:ext cx="534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nivers 45 Light" pitchFamily="34" charset="0"/>
              </a:rPr>
              <a:t>Comprehensive Plan Introduction | City of Salem, VA </a:t>
            </a:r>
          </a:p>
        </p:txBody>
      </p:sp>
    </p:spTree>
    <p:extLst>
      <p:ext uri="{BB962C8B-B14F-4D97-AF65-F5344CB8AC3E}">
        <p14:creationId xmlns:p14="http://schemas.microsoft.com/office/powerpoint/2010/main" val="4231196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W Template">
      <a:majorFont>
        <a:latin typeface="Univers 57 Condensed"/>
        <a:ea typeface=""/>
        <a:cs typeface=""/>
      </a:majorFont>
      <a:minorFont>
        <a:latin typeface="Univers 47 Condens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LCPolicyLabelLock xmlns="c670342f-413b-4be5-a457-9ab205b3bb76" xsi:nil="true"/>
    <Wiki_x0020_Type xmlns="c670342f-413b-4be5-a457-9ab205b3bb76">
      <Value>Marketing</Value>
      <Value>Presentation</Value>
    </Wiki_x0020_Type>
    <EmailTo xmlns="http://schemas.microsoft.com/sharepoint/v3" xsi:nil="true"/>
    <EmailSender xmlns="http://schemas.microsoft.com/sharepoint/v3" xsi:nil="true"/>
    <EmailCc xmlns="http://schemas.microsoft.com/sharepoint/v3" xsi:nil="true"/>
    <Document_x0020_Description xmlns="c670342f-413b-4be5-a457-9ab205b3bb76">This is the new format for the powerpoint presentation</Document_x0020_Description>
    <EmailFrom xmlns="http://schemas.microsoft.com/sharepoint/v3" xsi:nil="true"/>
    <DLCPolicyLabelClientValue xmlns="c670342f-413b-4be5-a457-9ab205b3bb76" xsi:nil="true"/>
    <EmailSubject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817902B103B458D8A816A9E1AC1CD" ma:contentTypeVersion="25" ma:contentTypeDescription="Create a new document." ma:contentTypeScope="" ma:versionID="05f67c0789af14e94385be694c48e8c6">
  <xsd:schema xmlns:xsd="http://www.w3.org/2001/XMLSchema" xmlns:xs="http://www.w3.org/2001/XMLSchema" xmlns:p="http://schemas.microsoft.com/office/2006/metadata/properties" xmlns:ns1="http://schemas.microsoft.com/sharepoint/v3" xmlns:ns2="c670342f-413b-4be5-a457-9ab205b3bb76" targetNamespace="http://schemas.microsoft.com/office/2006/metadata/properties" ma:root="true" ma:fieldsID="066d287960175e574d81ee705260c7a9" ns1:_="" ns2:_="">
    <xsd:import namespace="http://schemas.microsoft.com/sharepoint/v3"/>
    <xsd:import namespace="c670342f-413b-4be5-a457-9ab205b3bb76"/>
    <xsd:element name="properties">
      <xsd:complexType>
        <xsd:sequence>
          <xsd:element name="documentManagement">
            <xsd:complexType>
              <xsd:all>
                <xsd:element ref="ns2:Document_x0020_Description"/>
                <xsd:element ref="ns2:Wiki_x0020_Type" minOccurs="0"/>
                <xsd:element ref="ns2:DLCPolicyLabelValue" minOccurs="0"/>
                <xsd:element ref="ns2:DLCPolicyLabelClientValue" minOccurs="0"/>
                <xsd:element ref="ns2:DLCPolicyLabelLock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3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14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5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6" nillable="true" ma:displayName="E-Mail From" ma:hidden="true" ma:internalName="EmailFrom">
      <xsd:simpleType>
        <xsd:restriction base="dms:Text"/>
      </xsd:simpleType>
    </xsd:element>
    <xsd:element name="EmailSubject" ma:index="17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0342f-413b-4be5-a457-9ab205b3bb76" elementFormDefault="qualified">
    <xsd:import namespace="http://schemas.microsoft.com/office/2006/documentManagement/types"/>
    <xsd:import namespace="http://schemas.microsoft.com/office/infopath/2007/PartnerControls"/>
    <xsd:element name="Document_x0020_Description" ma:index="2" ma:displayName="Why read this?" ma:default="" ma:internalName="Document_x0020_Description">
      <xsd:simpleType>
        <xsd:restriction base="dms:Note">
          <xsd:maxLength value="255"/>
        </xsd:restriction>
      </xsd:simpleType>
    </xsd:element>
    <xsd:element name="Wiki_x0020_Type" ma:index="9" nillable="true" ma:displayName="Wiki Type" ma:internalName="Wiki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rt"/>
                    <xsd:enumeration value="Community"/>
                    <xsd:enumeration value="Economics"/>
                    <xsd:enumeration value="Environment"/>
                    <xsd:enumeration value="Design"/>
                    <xsd:enumeration value="Finance"/>
                    <xsd:enumeration value="Operations"/>
                    <xsd:enumeration value="Marketing"/>
                    <xsd:enumeration value="Leadership"/>
                    <xsd:enumeration value="Human Resources"/>
                    <xsd:enumeration value="Recruiting"/>
                    <xsd:enumeration value="Knowledge Environment"/>
                    <xsd:enumeration value="Technology"/>
                    <xsd:enumeration value="International Business CoP"/>
                    <xsd:enumeration value="PA / EA / FOA"/>
                    <xsd:enumeration value="Mixed Use"/>
                    <xsd:enumeration value="Golf"/>
                    <xsd:enumeration value="Article"/>
                    <xsd:enumeration value="Case Study"/>
                    <xsd:enumeration value="Legacy Examples"/>
                    <xsd:enumeration value="Lessons Learned"/>
                    <xsd:enumeration value="Metrics"/>
                    <xsd:enumeration value="Podcast"/>
                    <xsd:enumeration value="Portal Help"/>
                    <xsd:enumeration value="Practice Model"/>
                    <xsd:enumeration value="Presentation"/>
                    <xsd:enumeration value="Project Book"/>
                    <xsd:enumeration value="Project Management"/>
                    <xsd:enumeration value="Proof"/>
                    <xsd:enumeration value="Software"/>
                    <xsd:enumeration value="Quality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  <xsd:element name="DLCPolicyLabelValue" ma:index="10" nillable="true" ma:displayName="Label" ma:description="Stores the current value of the label." ma:internalName="DLCPolicyLabelValue" ma:readOnly="true">
      <xsd:simpleType>
        <xsd:restriction base="dms:Note">
          <xsd:maxLength value="255"/>
        </xsd:restriction>
      </xsd:simpleType>
    </xsd:element>
    <xsd:element name="DLCPolicyLabelClientValue" ma:index="11" nillable="true" ma:displayName="Client Label Value" ma:description="Stores the last label value computed on the client." ma:hidden="true" ma:internalName="DLCPolicyLabelClientValue" ma:readOnly="false">
      <xsd:simpleType>
        <xsd:restriction base="dms:Note"/>
      </xsd:simpleType>
    </xsd:element>
    <xsd:element name="DLCPolicyLabelLock" ma:index="12" nillable="true" ma:displayName="Label Locked" ma:description="Indicates whether the label should be updated when item properties are modified." ma:hidden="true" ma:internalName="DLCPolicyLabelLock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DFA00E-D113-48D4-9E6F-BFC36EC929B3}">
  <ds:schemaRefs>
    <ds:schemaRef ds:uri="c670342f-413b-4be5-a457-9ab205b3bb76"/>
    <ds:schemaRef ds:uri="http://schemas.microsoft.com/sharepoint/v3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5F39EF5-7558-4C3D-8F38-34DF093C01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83C5D2-F1D5-4218-916C-DA2121A3C2D4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8DC87F0F-D38A-414F-9066-510E79BEF5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670342f-413b-4be5-a457-9ab205b3b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5756</TotalTime>
  <Words>813</Words>
  <Application>Microsoft Office PowerPoint</Application>
  <PresentationFormat>On-screen Show (4:3)</PresentationFormat>
  <Paragraphs>142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Latha</vt:lpstr>
      <vt:lpstr>Sylfaen</vt:lpstr>
      <vt:lpstr>Univers 45 Light</vt:lpstr>
      <vt:lpstr>Univers 47 CondensedLight</vt:lpstr>
      <vt:lpstr>Univers 57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LaBarge</dc:creator>
  <cp:lastModifiedBy>Maxwell S Dillon</cp:lastModifiedBy>
  <cp:revision>135</cp:revision>
  <dcterms:created xsi:type="dcterms:W3CDTF">2014-12-10T18:47:44Z</dcterms:created>
  <dcterms:modified xsi:type="dcterms:W3CDTF">2024-01-17T16:32:10Z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0x010100737817902B103B458D8A816A9E1AC1CD</vt:lpwstr>
  </property>
</Properties>
</file>