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3" r:id="rId2"/>
    <p:sldId id="257" r:id="rId3"/>
    <p:sldId id="262" r:id="rId4"/>
    <p:sldId id="260" r:id="rId5"/>
    <p:sldId id="259" r:id="rId6"/>
    <p:sldId id="261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8576A-868E-480B-BEC8-A03CBB38F7FC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148062-FB01-4718-A38B-5D52DAFEB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39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D6E18-E06D-E1DB-9926-75BADE12F4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09E84B-DBA8-7B84-014C-4E4DB693C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B8DAF-D05E-7AFC-E432-556955887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210C0-29A2-4056-9D6A-8056F862A1D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64FF4-0E4F-277A-0CBF-7F8B28B17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4340A-70DF-D143-376D-255B0A79B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977D-9591-4549-86A4-DA51FF0F2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1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0A1D7-B8EF-B5E5-A55C-8066AF7D4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A2E26C-E026-AC04-D515-DF1F8FBFA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7AB761-E3E0-F6D5-622F-5E4580C09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210C0-29A2-4056-9D6A-8056F862A1D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9B66B-BB52-C5EC-5D8A-5D2EA0A53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E6AF1-17D8-DF0E-B8C8-007D2998C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977D-9591-4549-86A4-DA51FF0F2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29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98BB9A-20E2-F966-757E-5AC84D35A6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DB4319-A377-AA5C-E264-6670CAA119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11F9C-E182-DE44-5D44-0E5BEDBE9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210C0-29A2-4056-9D6A-8056F862A1D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9D179-4803-FF9C-378D-C44CF70AD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4A278-D991-0968-F04F-36B306074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977D-9591-4549-86A4-DA51FF0F2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89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7479A-0B7E-7FE6-3EBE-53EA9CD06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0BF4C-8A9D-FB3E-33FF-17D9767C7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56D4D-8506-BD25-0C81-434012026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210C0-29A2-4056-9D6A-8056F862A1D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B9022-9453-A2AA-20D8-B48B634E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B20A1-136A-65FD-A87C-6CB41E9D1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977D-9591-4549-86A4-DA51FF0F2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07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9011A-7B37-8983-09A2-52C11B171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3811E-E734-D889-3B87-61774B4DA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2719B-63FB-8E28-3560-09EE8BBF9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210C0-29A2-4056-9D6A-8056F862A1D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47EE7-2955-2414-AD1F-A380ABE67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3B67D-A714-CCD1-A7F5-EF19FD73E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977D-9591-4549-86A4-DA51FF0F2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24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DBE72-56D3-B59B-BF03-02F817CF9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9A21D-0960-F3D7-DBF8-0EE09C1B77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7181E4-2073-2D5D-9B1A-E33F21B8BE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19286F-6760-9273-5978-2A6CD1EAB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210C0-29A2-4056-9D6A-8056F862A1D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AF92A-1ED1-9E3A-D04E-FEE8C3D7C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D180B8-FCE4-6D18-0544-4EC1ED85E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977D-9591-4549-86A4-DA51FF0F2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08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FF801-6DEE-CB11-082C-589E3A381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F2BC5-F103-111C-7441-FBE3BB731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443231-409E-CD3B-BFB5-DECE06798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610F83-D41C-9A7E-F910-95BFE75DE0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9AFD79-AC34-6671-02C8-3D41DCE17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5C0057-4D79-39F4-3A99-7E7ECBFBD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210C0-29A2-4056-9D6A-8056F862A1D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9EC598-7422-1A8A-B79D-F1B2FEE9A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3B7980-75EC-86BF-0DA5-40A0DECA4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977D-9591-4549-86A4-DA51FF0F2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03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0AEA9-E0D2-0CD7-74E6-A7313E0CE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BF3D3C-AF78-EB02-7450-2100E64B0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210C0-29A2-4056-9D6A-8056F862A1D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5484DA-8DB7-C78E-7BE2-DA922BD03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0BFC3A-B27B-E6C9-0235-237F27262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977D-9591-4549-86A4-DA51FF0F2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85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87881D-5FF3-65F8-87B1-6AD7DD2F8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210C0-29A2-4056-9D6A-8056F862A1D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DF745C-A876-E251-B885-4DDC97803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0F8BE-0504-7F5E-C6A4-5F2BA657C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977D-9591-4549-86A4-DA51FF0F2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42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69299-28FD-2553-205D-3949D485B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53251-E8A2-8F4C-538D-06A7E3E29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08882D-75B7-5CD1-9C7F-C9D3F0863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0845B6-901E-CA07-005F-C774BF81F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210C0-29A2-4056-9D6A-8056F862A1D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A31A4C-601C-726B-C4BC-36B128A16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9D2D4-7D23-307A-8FEA-7CDF1C690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977D-9591-4549-86A4-DA51FF0F2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4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C0323-6DBB-0CAC-2E6B-2FFE2EBA9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F5C404-3B05-1174-4CE2-5B8816C30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9A15FA-9118-4CEB-4EFD-616DD6356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60F83-E49A-CADC-A7F9-84DC04EBA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210C0-29A2-4056-9D6A-8056F862A1D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001FA-7317-123F-7E93-CB5650325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B921F-BBC4-7102-1613-4423D0A40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977D-9591-4549-86A4-DA51FF0F2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8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8D8003-5B74-FE69-DF1B-C5E6BB1A9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A14253-2D97-A0A7-C4FA-628DAAA2E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8899B-9857-5545-67F4-24F34855E3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210C0-29A2-4056-9D6A-8056F862A1D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9F5CE-B72F-811F-67E8-0AF8C9693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A320E-EA6A-869F-70E6-A1320349D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6977D-9591-4549-86A4-DA51FF0F2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2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1DE193-1599-5837-6BC9-22635153B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8" b="9091"/>
          <a:stretch/>
        </p:blipFill>
        <p:spPr bwMode="auto">
          <a:xfrm>
            <a:off x="20" y="0"/>
            <a:ext cx="866850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8758EA-7ECC-DA41-B409-A138C6E09352}"/>
              </a:ext>
            </a:extLst>
          </p:cNvPr>
          <p:cNvSpPr txBox="1"/>
          <p:nvPr/>
        </p:nvSpPr>
        <p:spPr>
          <a:xfrm>
            <a:off x="7848600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600">
                <a:solidFill>
                  <a:srgbClr val="002060"/>
                </a:solidFill>
                <a:latin typeface="Sylfaen" panose="010A0502050306030303" pitchFamily="18" charset="0"/>
                <a:ea typeface="+mj-ea"/>
                <a:cs typeface="+mj-cs"/>
              </a:defRPr>
            </a:lvl1pPr>
          </a:lstStyle>
          <a:p>
            <a:r>
              <a:rPr lang="en-US" sz="4800" dirty="0"/>
              <a:t>WHAT IS A CORRIDOR STUDY?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3E649-AE91-9A61-E675-1DC9FFA58751}"/>
              </a:ext>
            </a:extLst>
          </p:cNvPr>
          <p:cNvSpPr/>
          <p:nvPr/>
        </p:nvSpPr>
        <p:spPr>
          <a:xfrm>
            <a:off x="7692887" y="407504"/>
            <a:ext cx="1321904" cy="457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992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aerial view of a city&#10;&#10;Description automatically generated">
            <a:extLst>
              <a:ext uri="{FF2B5EF4-FFF2-40B4-BE49-F238E27FC236}">
                <a16:creationId xmlns:a16="http://schemas.microsoft.com/office/drawing/2014/main" id="{E261E04F-56FE-CE9F-5A6A-4480BF9450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4" r="7400"/>
          <a:stretch/>
        </p:blipFill>
        <p:spPr>
          <a:xfrm>
            <a:off x="-3047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74515A-B8B2-508A-3980-927EBF9C4F25}"/>
              </a:ext>
            </a:extLst>
          </p:cNvPr>
          <p:cNvSpPr txBox="1"/>
          <p:nvPr/>
        </p:nvSpPr>
        <p:spPr>
          <a:xfrm>
            <a:off x="7786540" y="-83012"/>
            <a:ext cx="4356673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>
                <a:solidFill>
                  <a:srgbClr val="002060"/>
                </a:solidFill>
                <a:latin typeface="Sylfaen" panose="010A0502050306030303" pitchFamily="18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WHAT IS A CORRIDOR STUDY?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97769C-735D-ADB7-DC8F-04C38F2D9288}"/>
              </a:ext>
            </a:extLst>
          </p:cNvPr>
          <p:cNvSpPr txBox="1"/>
          <p:nvPr/>
        </p:nvSpPr>
        <p:spPr>
          <a:xfrm>
            <a:off x="7783494" y="1597006"/>
            <a:ext cx="4214461" cy="4564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bg1">
                    <a:lumMod val="50000"/>
                  </a:schemeClr>
                </a:solidFill>
                <a:latin typeface="Univers 47 CondensedLight" pitchFamily="34" charset="0"/>
              </a:defRPr>
            </a:lvl1pPr>
          </a:lstStyle>
          <a:p>
            <a:r>
              <a:rPr lang="en-US" dirty="0"/>
              <a:t>A vision for a roadway and its surroundings</a:t>
            </a:r>
          </a:p>
          <a:p>
            <a:pPr marL="742950" lvl="1" indent="-285750">
              <a:buFont typeface="Univers 47 CondensedLight" pitchFamily="34" charset="0"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Univers 47 CondensedLight" pitchFamily="34" charset="0"/>
              </a:rPr>
              <a:t>to increase multi-modal options</a:t>
            </a:r>
          </a:p>
          <a:p>
            <a:pPr marL="742950" lvl="1" indent="-285750">
              <a:buFont typeface="Univers 47 CondensedLight" pitchFamily="34" charset="0"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Univers 47 CondensedLight" pitchFamily="34" charset="0"/>
              </a:rPr>
              <a:t>to refine land use mix</a:t>
            </a:r>
          </a:p>
          <a:p>
            <a:pPr marL="742950" lvl="1" indent="-285750">
              <a:buFont typeface="Univers 47 CondensedLight" pitchFamily="34" charset="0"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Univers 47 CondensedLight" pitchFamily="34" charset="0"/>
              </a:rPr>
              <a:t>toward a more “complete” street</a:t>
            </a:r>
          </a:p>
          <a:p>
            <a:pPr marL="742950" lvl="1" indent="-285750">
              <a:buFont typeface="Univers 47 CondensedLight" pitchFamily="34" charset="0"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Univers 47 CondensedLight" pitchFamily="34" charset="0"/>
              </a:rPr>
              <a:t>Create walkability</a:t>
            </a:r>
          </a:p>
          <a:p>
            <a:pPr marL="742950" lvl="1" indent="-285750">
              <a:buFont typeface="Univers 47 CondensedLight" pitchFamily="34" charset="0"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Univers 47 CondensedLight" pitchFamily="34" charset="0"/>
              </a:rPr>
              <a:t>Foster urban design strategies</a:t>
            </a:r>
          </a:p>
          <a:p>
            <a:pPr marL="742950" lvl="1" indent="-285750">
              <a:buFont typeface="Univers 47 CondensedLight" pitchFamily="34" charset="0"/>
              <a:buChar char="-"/>
            </a:pPr>
            <a:endParaRPr lang="en-US" dirty="0">
              <a:solidFill>
                <a:schemeClr val="bg1">
                  <a:lumMod val="50000"/>
                </a:schemeClr>
              </a:solidFill>
              <a:latin typeface="Univers 47 CondensedLight" pitchFamily="34" charset="0"/>
            </a:endParaRPr>
          </a:p>
          <a:p>
            <a:r>
              <a:rPr lang="en-US" dirty="0"/>
              <a:t>An Action plan to realize the vision</a:t>
            </a:r>
          </a:p>
          <a:p>
            <a:endParaRPr lang="en-US" dirty="0"/>
          </a:p>
          <a:p>
            <a:r>
              <a:rPr lang="en-US" dirty="0"/>
              <a:t>A Strategy to create partnerships</a:t>
            </a:r>
          </a:p>
          <a:p>
            <a:pPr marL="742950" lvl="1" indent="-285750">
              <a:buFont typeface="Univers 47 CondensedLight" pitchFamily="34" charset="0"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Univers 47 CondensedLight" pitchFamily="34" charset="0"/>
              </a:rPr>
              <a:t>VADOT</a:t>
            </a:r>
          </a:p>
          <a:p>
            <a:pPr marL="742950" lvl="1" indent="-285750">
              <a:buFont typeface="Univers 47 CondensedLight" pitchFamily="34" charset="0"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Univers 47 CondensedLight" pitchFamily="34" charset="0"/>
              </a:rPr>
              <a:t>Property Owners</a:t>
            </a:r>
          </a:p>
          <a:p>
            <a:pPr marL="742950" lvl="1" indent="-285750">
              <a:buFont typeface="Univers 47 CondensedLight" pitchFamily="34" charset="0"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Univers 47 CondensedLight" pitchFamily="34" charset="0"/>
              </a:rPr>
              <a:t>Utility Providers</a:t>
            </a:r>
          </a:p>
          <a:p>
            <a:pPr marL="742950" lvl="1" indent="-285750">
              <a:buFont typeface="Univers 47 CondensedLight" pitchFamily="34" charset="0"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Univers 47 CondensedLight" pitchFamily="34" charset="0"/>
              </a:rPr>
              <a:t>Developers</a:t>
            </a:r>
          </a:p>
          <a:p>
            <a:pPr marL="742950" lvl="1" indent="-285750">
              <a:buFont typeface="Univers 47 CondensedLight" pitchFamily="34" charset="0"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Univers 47 CondensedLight" pitchFamily="34" charset="0"/>
              </a:rPr>
              <a:t>The Municipality</a:t>
            </a:r>
          </a:p>
          <a:p>
            <a:pPr marL="742950" lvl="1" indent="-285750">
              <a:buFont typeface="Univers 47 CondensedLight" pitchFamily="34" charset="0"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Univers 47 CondensedLight" pitchFamily="34" charset="0"/>
              </a:rPr>
              <a:t>The Community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DCD92C-BBDD-6F7D-A23E-14447FB9611C}"/>
              </a:ext>
            </a:extLst>
          </p:cNvPr>
          <p:cNvCxnSpPr>
            <a:cxnSpLocks/>
          </p:cNvCxnSpPr>
          <p:nvPr/>
        </p:nvCxnSpPr>
        <p:spPr>
          <a:xfrm>
            <a:off x="7915275" y="1513993"/>
            <a:ext cx="4085726" cy="0"/>
          </a:xfrm>
          <a:prstGeom prst="line">
            <a:avLst/>
          </a:prstGeom>
          <a:ln w="25400">
            <a:solidFill>
              <a:srgbClr val="C1AD7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" name="Picture 8" descr="A green letter on a white background&#10;&#10;Description automatically generated">
            <a:extLst>
              <a:ext uri="{FF2B5EF4-FFF2-40B4-BE49-F238E27FC236}">
                <a16:creationId xmlns:a16="http://schemas.microsoft.com/office/drawing/2014/main" id="{170D23B4-BEBC-CF92-965D-C39AEE84C2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035" y="6385648"/>
            <a:ext cx="1645920" cy="24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08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97769C-735D-ADB7-DC8F-04C38F2D9288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A vision for a roadway and its surroundings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to increase multi-modal options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to refine land use mix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toward a more “complete” street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Create walkability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Foster urban design strategies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An Action plan to realize the vision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A strategy to create partnerships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VADOT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Property Owners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Utility Providers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Developers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etc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AC6665-D9C1-98F4-5AE8-DF2A85253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100" y="257175"/>
            <a:ext cx="9810750" cy="6343650"/>
          </a:xfrm>
          <a:prstGeom prst="rect">
            <a:avLst/>
          </a:prstGeom>
        </p:spPr>
      </p:pic>
      <p:pic>
        <p:nvPicPr>
          <p:cNvPr id="7" name="Picture 6" descr="A green letter on a white background&#10;&#10;Description automatically generated">
            <a:extLst>
              <a:ext uri="{FF2B5EF4-FFF2-40B4-BE49-F238E27FC236}">
                <a16:creationId xmlns:a16="http://schemas.microsoft.com/office/drawing/2014/main" id="{428BDC04-8FF4-F52E-851C-E324D0AAA7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035" y="6385648"/>
            <a:ext cx="1645920" cy="24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72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drawing of a neighborhood&#10;&#10;Description automatically generated with medium confidence">
            <a:extLst>
              <a:ext uri="{FF2B5EF4-FFF2-40B4-BE49-F238E27FC236}">
                <a16:creationId xmlns:a16="http://schemas.microsoft.com/office/drawing/2014/main" id="{868ED45C-71FC-ADF5-C3E8-534A378593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13"/>
          <a:stretch/>
        </p:blipFill>
        <p:spPr>
          <a:xfrm>
            <a:off x="0" y="-2151"/>
            <a:ext cx="9672689" cy="68601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74515A-B8B2-508A-3980-927EBF9C4F25}"/>
              </a:ext>
            </a:extLst>
          </p:cNvPr>
          <p:cNvSpPr txBox="1"/>
          <p:nvPr/>
        </p:nvSpPr>
        <p:spPr>
          <a:xfrm>
            <a:off x="8031231" y="471496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600">
                <a:solidFill>
                  <a:srgbClr val="002060"/>
                </a:solidFill>
                <a:latin typeface="Sylfaen" panose="010A0502050306030303" pitchFamily="18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BENEFITS</a:t>
            </a:r>
          </a:p>
          <a:p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90D786-8EF7-52FC-1D4D-F7FB42593298}"/>
              </a:ext>
            </a:extLst>
          </p:cNvPr>
          <p:cNvSpPr txBox="1"/>
          <p:nvPr/>
        </p:nvSpPr>
        <p:spPr>
          <a:xfrm>
            <a:off x="7934129" y="1702593"/>
            <a:ext cx="4197762" cy="49904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bg1">
                    <a:lumMod val="50000"/>
                  </a:schemeClr>
                </a:solidFill>
                <a:latin typeface="Univers 47 CondensedLight" pitchFamily="34" charset="0"/>
              </a:defRPr>
            </a:lvl1pPr>
          </a:lstStyle>
          <a:p>
            <a:r>
              <a:rPr lang="en-US" dirty="0"/>
              <a:t>Meet the vision and goals of the community</a:t>
            </a:r>
          </a:p>
          <a:p>
            <a:r>
              <a:rPr lang="en-US" dirty="0"/>
              <a:t>Reposition commercial corridors for economic success</a:t>
            </a:r>
          </a:p>
          <a:p>
            <a:r>
              <a:rPr lang="en-US" dirty="0"/>
              <a:t>Provide a more relevant mix of uses </a:t>
            </a:r>
          </a:p>
          <a:p>
            <a:r>
              <a:rPr lang="en-US" dirty="0"/>
              <a:t>Create a place and not just a strip</a:t>
            </a:r>
          </a:p>
          <a:p>
            <a:r>
              <a:rPr lang="en-US" dirty="0"/>
              <a:t>Provide multimodal transportation elements and options</a:t>
            </a:r>
          </a:p>
          <a:p>
            <a:r>
              <a:rPr lang="en-US" dirty="0"/>
              <a:t>Promote a more safe and pedestrian friendly roadway</a:t>
            </a:r>
          </a:p>
          <a:p>
            <a:r>
              <a:rPr lang="en-US" dirty="0"/>
              <a:t>Provide direction for how redevelopment should/could fit in</a:t>
            </a:r>
          </a:p>
          <a:p>
            <a:r>
              <a:rPr lang="en-US" dirty="0"/>
              <a:t>Increase property values </a:t>
            </a:r>
          </a:p>
          <a:p>
            <a:r>
              <a:rPr lang="en-US" dirty="0"/>
              <a:t>Increase tax revenues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3720E79-BE40-735A-9176-FF5DEB6B4FC1}"/>
              </a:ext>
            </a:extLst>
          </p:cNvPr>
          <p:cNvCxnSpPr>
            <a:cxnSpLocks/>
          </p:cNvCxnSpPr>
          <p:nvPr/>
        </p:nvCxnSpPr>
        <p:spPr>
          <a:xfrm>
            <a:off x="7934129" y="1504566"/>
            <a:ext cx="4085726" cy="0"/>
          </a:xfrm>
          <a:prstGeom prst="line">
            <a:avLst/>
          </a:prstGeom>
          <a:ln w="25400">
            <a:solidFill>
              <a:srgbClr val="C1AD7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Picture 9" descr="A green letter on a white background&#10;&#10;Description automatically generated">
            <a:extLst>
              <a:ext uri="{FF2B5EF4-FFF2-40B4-BE49-F238E27FC236}">
                <a16:creationId xmlns:a16="http://schemas.microsoft.com/office/drawing/2014/main" id="{5CB8DFC8-37A4-C260-C678-F5E9822122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035" y="6385648"/>
            <a:ext cx="1645920" cy="24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90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8B30940E-5C34-C544-F405-D3FE92981A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3" r="1" b="13903"/>
          <a:stretch/>
        </p:blipFill>
        <p:spPr bwMode="auto">
          <a:xfrm>
            <a:off x="-73498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74515A-B8B2-508A-3980-927EBF9C4F25}"/>
              </a:ext>
            </a:extLst>
          </p:cNvPr>
          <p:cNvSpPr txBox="1"/>
          <p:nvPr/>
        </p:nvSpPr>
        <p:spPr>
          <a:xfrm>
            <a:off x="7864111" y="102036"/>
            <a:ext cx="4324840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>
                <a:solidFill>
                  <a:srgbClr val="002060"/>
                </a:solidFill>
                <a:latin typeface="Sylfaen" panose="010A0502050306030303" pitchFamily="18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ELEMENTS OF A CORRIDOR STUDY?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97769C-735D-ADB7-DC8F-04C38F2D9288}"/>
              </a:ext>
            </a:extLst>
          </p:cNvPr>
          <p:cNvSpPr txBox="1"/>
          <p:nvPr/>
        </p:nvSpPr>
        <p:spPr>
          <a:xfrm>
            <a:off x="7864111" y="1954607"/>
            <a:ext cx="4804385" cy="4478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bg1">
                    <a:lumMod val="50000"/>
                  </a:schemeClr>
                </a:solidFill>
                <a:latin typeface="Univers 47 CondensedLight" pitchFamily="34" charset="0"/>
              </a:defRPr>
            </a:lvl1pPr>
          </a:lstStyle>
          <a:p>
            <a:r>
              <a:rPr lang="en-US" dirty="0"/>
              <a:t>Access Management </a:t>
            </a:r>
          </a:p>
          <a:p>
            <a:r>
              <a:rPr lang="en-US" dirty="0"/>
              <a:t>Road Diets</a:t>
            </a:r>
          </a:p>
          <a:p>
            <a:r>
              <a:rPr lang="en-US" dirty="0"/>
              <a:t>Traffic Calming</a:t>
            </a:r>
          </a:p>
          <a:p>
            <a:r>
              <a:rPr lang="en-US" dirty="0"/>
              <a:t>Back Street Connectivity</a:t>
            </a:r>
          </a:p>
          <a:p>
            <a:r>
              <a:rPr lang="en-US" dirty="0"/>
              <a:t>Streetscape</a:t>
            </a:r>
          </a:p>
          <a:p>
            <a:r>
              <a:rPr lang="en-US" dirty="0"/>
              <a:t>Building / Parking relationships</a:t>
            </a:r>
          </a:p>
          <a:p>
            <a:r>
              <a:rPr lang="en-US" dirty="0"/>
              <a:t>Sidewalks</a:t>
            </a:r>
          </a:p>
          <a:p>
            <a:r>
              <a:rPr lang="en-US" dirty="0"/>
              <a:t>Bike lanes</a:t>
            </a:r>
          </a:p>
          <a:p>
            <a:r>
              <a:rPr lang="en-US" dirty="0"/>
              <a:t>Transit stops </a:t>
            </a:r>
          </a:p>
          <a:p>
            <a:r>
              <a:rPr lang="en-US" dirty="0"/>
              <a:t>Crosswalks </a:t>
            </a:r>
          </a:p>
          <a:p>
            <a:r>
              <a:rPr lang="en-US" dirty="0"/>
              <a:t>Future Land Use</a:t>
            </a:r>
          </a:p>
          <a:p>
            <a:r>
              <a:rPr lang="en-US" dirty="0"/>
              <a:t>Urban Design Principles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C540AC-BA08-63D1-A55C-CB126C030670}"/>
              </a:ext>
            </a:extLst>
          </p:cNvPr>
          <p:cNvCxnSpPr>
            <a:cxnSpLocks/>
          </p:cNvCxnSpPr>
          <p:nvPr/>
        </p:nvCxnSpPr>
        <p:spPr>
          <a:xfrm>
            <a:off x="7864111" y="1750056"/>
            <a:ext cx="4085726" cy="0"/>
          </a:xfrm>
          <a:prstGeom prst="line">
            <a:avLst/>
          </a:prstGeom>
          <a:ln w="25400">
            <a:solidFill>
              <a:srgbClr val="C1AD7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Picture 5" descr="A green letter on a white background&#10;&#10;Description automatically generated">
            <a:extLst>
              <a:ext uri="{FF2B5EF4-FFF2-40B4-BE49-F238E27FC236}">
                <a16:creationId xmlns:a16="http://schemas.microsoft.com/office/drawing/2014/main" id="{AE194BED-DEDD-4F43-76DE-B1179656D5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035" y="6385648"/>
            <a:ext cx="1645920" cy="24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90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22C686-5A6A-6C16-8BC2-E16AF97E5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8" r="9155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74515A-B8B2-508A-3980-927EBF9C4F25}"/>
              </a:ext>
            </a:extLst>
          </p:cNvPr>
          <p:cNvSpPr txBox="1"/>
          <p:nvPr/>
        </p:nvSpPr>
        <p:spPr>
          <a:xfrm>
            <a:off x="8369811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002060"/>
                </a:solidFill>
                <a:latin typeface="Sylfaen" panose="010A0502050306030303" pitchFamily="18" charset="0"/>
                <a:ea typeface="+mj-ea"/>
                <a:cs typeface="+mj-cs"/>
              </a:rPr>
              <a:t>PROCESS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>
              <a:solidFill>
                <a:srgbClr val="002060"/>
              </a:solidFill>
              <a:latin typeface="Sylfaen" panose="010A0502050306030303" pitchFamily="18" charset="0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90D786-8EF7-52FC-1D4D-F7FB42593298}"/>
              </a:ext>
            </a:extLst>
          </p:cNvPr>
          <p:cNvSpPr txBox="1"/>
          <p:nvPr/>
        </p:nvSpPr>
        <p:spPr>
          <a:xfrm>
            <a:off x="8369811" y="1803943"/>
            <a:ext cx="3822189" cy="4446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Univers 47 CondensedLight" pitchFamily="34" charset="0"/>
              </a:rPr>
              <a:t>Community Input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Univers 47 CondensedLight" pitchFamily="34" charset="0"/>
              </a:rPr>
              <a:t>Determining available space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Univers 47 CondensedLight" pitchFamily="34" charset="0"/>
              </a:rPr>
              <a:t>Working with DOT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Univers 47 CondensedLight" pitchFamily="34" charset="0"/>
              </a:rPr>
              <a:t>Deciding on Priorities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Univers 47 CondensedLight" pitchFamily="34" charset="0"/>
              </a:rPr>
              <a:t>Locating Funding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Univers 47 CondensedLight" pitchFamily="34" charset="0"/>
              </a:rPr>
              <a:t>Working with Business and Property Owners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Univers 47 CondensedLight" pitchFamily="34" charset="0"/>
              </a:rPr>
              <a:t>Understanding existing and future market opportunities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Univers 47 CondensedLight" pitchFamily="34" charset="0"/>
              </a:rPr>
              <a:t>Creating a block-by-block analysis of existing conditions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Univers 47 CondensedLight" pitchFamily="34" charset="0"/>
              </a:rPr>
              <a:t>Creating a masterplan 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Univers 47 CondensedLight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Univers 47 CondensedLight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Univers 47 CondensedLight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Univers 47 CondensedLight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Univers 47 CondensedLight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F1D7A79-B814-A2D0-53FD-0A806D00BA9B}"/>
              </a:ext>
            </a:extLst>
          </p:cNvPr>
          <p:cNvCxnSpPr>
            <a:cxnSpLocks/>
          </p:cNvCxnSpPr>
          <p:nvPr/>
        </p:nvCxnSpPr>
        <p:spPr>
          <a:xfrm>
            <a:off x="8446416" y="1504566"/>
            <a:ext cx="3205114" cy="0"/>
          </a:xfrm>
          <a:prstGeom prst="line">
            <a:avLst/>
          </a:prstGeom>
          <a:ln w="25400">
            <a:solidFill>
              <a:srgbClr val="C1AD7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" name="Picture 8" descr="A green letter on a white background&#10;&#10;Description automatically generated">
            <a:extLst>
              <a:ext uri="{FF2B5EF4-FFF2-40B4-BE49-F238E27FC236}">
                <a16:creationId xmlns:a16="http://schemas.microsoft.com/office/drawing/2014/main" id="{52DC0280-50D3-A1E6-15B1-32854A5C38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035" y="6385648"/>
            <a:ext cx="1645920" cy="24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76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map of a city&#10;&#10;Description automatically generated">
            <a:extLst>
              <a:ext uri="{FF2B5EF4-FFF2-40B4-BE49-F238E27FC236}">
                <a16:creationId xmlns:a16="http://schemas.microsoft.com/office/drawing/2014/main" id="{D8A38082-551C-A7D7-7FE8-FFC4851B2C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0" b="8517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74515A-B8B2-508A-3980-927EBF9C4F25}"/>
              </a:ext>
            </a:extLst>
          </p:cNvPr>
          <p:cNvSpPr txBox="1"/>
          <p:nvPr/>
        </p:nvSpPr>
        <p:spPr>
          <a:xfrm>
            <a:off x="643466" y="643467"/>
            <a:ext cx="5452529" cy="3569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FFFFFF"/>
                </a:solidFill>
                <a:latin typeface="Sylfaen" panose="010A0502050306030303" pitchFamily="18" charset="0"/>
                <a:ea typeface="+mj-ea"/>
                <a:cs typeface="+mj-cs"/>
              </a:rPr>
              <a:t>WEST MAIN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een letter on a white background&#10;&#10;Description automatically generated">
            <a:extLst>
              <a:ext uri="{FF2B5EF4-FFF2-40B4-BE49-F238E27FC236}">
                <a16:creationId xmlns:a16="http://schemas.microsoft.com/office/drawing/2014/main" id="{52DC0280-50D3-A1E6-15B1-32854A5C38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035" y="6385648"/>
            <a:ext cx="1645920" cy="24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79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A38082-551C-A7D7-7FE8-FFC4851B2C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" b="8388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74515A-B8B2-508A-3980-927EBF9C4F25}"/>
              </a:ext>
            </a:extLst>
          </p:cNvPr>
          <p:cNvSpPr txBox="1"/>
          <p:nvPr/>
        </p:nvSpPr>
        <p:spPr>
          <a:xfrm>
            <a:off x="643466" y="643467"/>
            <a:ext cx="5452529" cy="3569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400">
                <a:solidFill>
                  <a:srgbClr val="FFFFFF"/>
                </a:solidFill>
                <a:latin typeface="Sylfaen" panose="010A05020503060303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EAST MAIN</a:t>
            </a:r>
          </a:p>
          <a:p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een letter on a white background&#10;&#10;Description automatically generated">
            <a:extLst>
              <a:ext uri="{FF2B5EF4-FFF2-40B4-BE49-F238E27FC236}">
                <a16:creationId xmlns:a16="http://schemas.microsoft.com/office/drawing/2014/main" id="{52DC0280-50D3-A1E6-15B1-32854A5C38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035" y="6385648"/>
            <a:ext cx="1645920" cy="24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37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A38082-551C-A7D7-7FE8-FFC4851B2C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6" b="810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74515A-B8B2-508A-3980-927EBF9C4F25}"/>
              </a:ext>
            </a:extLst>
          </p:cNvPr>
          <p:cNvSpPr txBox="1"/>
          <p:nvPr/>
        </p:nvSpPr>
        <p:spPr>
          <a:xfrm>
            <a:off x="643466" y="643467"/>
            <a:ext cx="5452529" cy="3569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400">
                <a:solidFill>
                  <a:srgbClr val="FFFFFF"/>
                </a:solidFill>
                <a:latin typeface="Sylfaen" panose="010A05020503060303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APPERSON</a:t>
            </a:r>
          </a:p>
          <a:p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een letter on a white background&#10;&#10;Description automatically generated">
            <a:extLst>
              <a:ext uri="{FF2B5EF4-FFF2-40B4-BE49-F238E27FC236}">
                <a16:creationId xmlns:a16="http://schemas.microsoft.com/office/drawing/2014/main" id="{52DC0280-50D3-A1E6-15B1-32854A5C38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035" y="6385648"/>
            <a:ext cx="1645920" cy="24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33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1614</TotalTime>
  <Words>244</Words>
  <Application>Microsoft Office PowerPoint</Application>
  <PresentationFormat>Widescreen</PresentationFormat>
  <Paragraphs>73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Sylfaen</vt:lpstr>
      <vt:lpstr>Univers 47 CondensedLight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Walters</dc:creator>
  <cp:lastModifiedBy>Maxwell S Dillon</cp:lastModifiedBy>
  <cp:revision>6</cp:revision>
  <dcterms:created xsi:type="dcterms:W3CDTF">2023-12-05T19:40:35Z</dcterms:created>
  <dcterms:modified xsi:type="dcterms:W3CDTF">2024-01-17T16:32:36Z</dcterms:modified>
</cp:coreProperties>
</file>